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43"/>
  </p:notesMasterIdLst>
  <p:sldIdLst>
    <p:sldId id="256" r:id="rId3"/>
    <p:sldId id="273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4" r:id="rId17"/>
    <p:sldId id="295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9" r:id="rId26"/>
    <p:sldId id="294" r:id="rId27"/>
    <p:sldId id="282" r:id="rId28"/>
    <p:sldId id="290" r:id="rId29"/>
    <p:sldId id="291" r:id="rId30"/>
    <p:sldId id="292" r:id="rId31"/>
    <p:sldId id="293" r:id="rId32"/>
    <p:sldId id="296" r:id="rId33"/>
    <p:sldId id="283" r:id="rId34"/>
    <p:sldId id="285" r:id="rId35"/>
    <p:sldId id="297" r:id="rId36"/>
    <p:sldId id="298" r:id="rId37"/>
    <p:sldId id="300" r:id="rId38"/>
    <p:sldId id="286" r:id="rId39"/>
    <p:sldId id="287" r:id="rId40"/>
    <p:sldId id="284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46" autoAdjust="0"/>
  </p:normalViewPr>
  <p:slideViewPr>
    <p:cSldViewPr snapToGrid="0">
      <p:cViewPr varScale="1">
        <p:scale>
          <a:sx n="87" d="100"/>
          <a:sy n="87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3C6F-C082-4A38-993D-F474F6743EED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222FA-78D3-4E12-BA9E-87AF152CC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we get into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specfiics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about the Chez Scheme compiler, our proof, and other details... first we should think about why we care about compiler correctness?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 give a proof of correctness of a single pass of the Chez Scheme compiler over a subset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way, we simplify each of the problem areas: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Looking at a small part of the compiler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pass translates from Scheme to Scheme so we can use the same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cut out some of the language to reduce complexity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give two frameworks for validating our proof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first, in Coq, was originally intended to be a complete mechanization of the proof.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 that ended up being outside of the scope of this work, we still provide an implementation of part of Scheme’s semantics and prove some basic properties about it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second, in Racket, provides a way to show correctness of the pass (and our proof approach) for individual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proof of compiler correctness comes from John McCarthy and James Painter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provide a correctness proof for a simple compiler from arithmetic expressions to machine code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Their proof is intentionally simple, as they intended to create a framework for proving correctness of larger compilers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6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VLISP is a proof of compiler correctness for an early version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defines an operational semantics and translates between the operations and denotational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similar techniques to McCarthy’s proof in the operational parts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7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McCarthy’s proof was about a tiny language of only 3 expressions, but still about 10 pages long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reason about larger, practical languages, a proof would be very large. Still possible on paper, but checking such a proof by hand is difficult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Solution: use computers to help check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Computers work perfectly and tirelessly – if we could get them to check our proofs, we would have a much higher degree of trust in their validity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1968, de Bruijn released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system for encoding and checking mathematical theories computationally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does this by exploiting the Curry-Howard correspondence between intuitionistic logic and dependent types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theorems are defined as types, and proofs consist of showing that these types are inhabited by some value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means that proofs of theorems are just programs like any other, except that they directly correspond to statements in an intuitionistic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works by exploiting a correspondence between intuitionistic logic and dependent types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what is intuitionistic logic? Alternative to classical logic that requires direct proof – no indirect proofs because the law of the excluded middle is not assumed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Constructive because of this requirement of directness – if you want to prove something exists, you must build it directly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a proof that given an integer, a greater integer exists would actually build and give back the greater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Girard advanced this connection by developing dependent type theories that were more expressive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Girard’s System F is quite similar to the type theory used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should be mentioned for being important and famous in its own right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Lof’s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Intuitionistic Type Theory is a full fledged dependent type theory, that was intended to serve as a computational foundation for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2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Coquand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developed the Calculus of Constructions, which combined intuitionistic type theory and system F.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Types and terms can depend on types and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computer scientists, we already know this, but software is already present nearly everywhere in our lives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We’re on Zoom right now, phones in our pocket, air conditioning,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 is a proof assistant based on Calculus of Constructions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of its specification and automation features, it has been used for some of the largest formal verification projects.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 famous examples are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verified C compiler and a mechanized proof of the four color theorem, which had not been proven before.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 of these proofs would be too large to accurately review by hand, but are believed to be correct with a high degree of trust because of their verification in Coq.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large subset of 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Written in Coq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OCaml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 is about 100,000 lines of code and took about 6 years to complete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Formally verifies semantic preservation of compiled programs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Suffice to say, it is very complex and quite a large project --- would be extremely hard to manually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other verified compilers projects that are worth mentioning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CakeML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subset of 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CertiCoq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Gallina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is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Calclulus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Constructions implementing language that Coq uses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there have been various extensions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such as extending it to a C subset that supports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4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Originally an attempt to build a LISP dialect for modeling actor-based concurrency,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LISP supported lambda expressions, Steele and Sussman discovered they could greatly simplify LISP by following the semantics of the lambda calculus even more closely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This specifically meant using static scoping and call-by-value evaluation which more accurately follows the way the call-by-value lambda calculus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Other important features include first class functions, </a:t>
            </a:r>
            <a:r>
              <a:rPr lang="en-US" sz="1800" dirty="0" err="1"/>
              <a:t>homoiconity</a:t>
            </a:r>
            <a:r>
              <a:rPr lang="en-US" sz="1800" dirty="0"/>
              <a:t>, and mutation. Though now it is also known for its macros, these were not in the original version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Scheme has a standard in the form of the Revised n Report on the Algorithmic Language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version is R7RS, but we looked at R6RS because the compiler is based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R6RS includes a formal semantics for a subset of Scheme, as well as an implementation of the semantics, which we use for one of our validation frameworks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9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Chez Scheme is an implementation of the R6RS standard,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emphasis on performance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adds features like a C interface and 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Bought by Cisco in 2011 and made open source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The compiler for Chez Scheme utilizes the </a:t>
            </a:r>
            <a:r>
              <a:rPr lang="en-US" sz="1800" dirty="0" err="1"/>
              <a:t>Nanopass</a:t>
            </a:r>
            <a:r>
              <a:rPr lang="en-US" sz="1800" dirty="0"/>
              <a:t> framework, also serves as the compiler for Racket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Nanopass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DSL for easily defining intermediate languages and passes between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Focused on very small changes from pass to pass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0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A quick example of a language definition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Takes the language L3 and removes set!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language corresponds to the pass that we are verifying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0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Our programs consist of a store with store locations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are either a variable and a value, or a pair pointer and a cons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 that dots means zero or more, so the store can be empty too (think of Kleene star)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Expressions can be a procedure or non-procedure (more on that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a begin, if, application, set!, values expression, or a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define values as all expressions that aren’t begin, if, application,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values only takes one value --- more on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Everywhere means everywhere - including in safety critical settings like airplanes, medical equipment, and nuclear reactors.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8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Nonproc</a:t>
            </a:r>
            <a:r>
              <a:rPr lang="en-US" sz="1800" dirty="0"/>
              <a:t> is numbers, null, and pointers to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Procedures are, well, procedures. Note we restrict lambda expressions to one or fewer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6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32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5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observe this situation in many areas - complexity is increasing across the board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Needless to say, software errors in equipment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controlling your heart or at the local nuclear power plant are very bad 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can we fix?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general, static analysis is the process of examining source code.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carefully analyzing source code, we can devise proofs that certain kinds of errors don’t occur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analysis can be performed completely based on the syntax of a program – for ex, every line ending in a semi-colon.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more complex proofs, we give meaning to the source code using the semantics of its language, for ex to prove a program results in a certain value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proofs involving the semantics tend to make a critical assumption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assume that our proof about a program holds for its compiled version - essentially we are trusting that our compiler didn’t make an error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most cases, this is fine - mainstream compilers are pretty trustworthy, and most use cases aren’t critical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if you have a pacemaker, for example, this assumption means trusting the compiler with your life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safety critical software, we want to minimize the assumptions we make.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are no longer assured that our compiled program is error free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5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Compilers are really just programs themselves, so we can apply static analysis to them as well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Specifically, we want to prove that our compilers translate correctly - that they preserve the semantics of programs that they compile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can prove correctness of our compilers, we can successfully remove an assumption and get closer to full trust of our software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0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gcc</a:t>
            </a:r>
            <a:r>
              <a:rPr lang="en-US" dirty="0"/>
              <a:t> ~15M lines of code</a:t>
            </a:r>
          </a:p>
          <a:p>
            <a:endParaRPr lang="en-US" dirty="0"/>
          </a:p>
          <a:p>
            <a:r>
              <a:rPr lang="en-US" dirty="0"/>
              <a:t>Compilers typically translate a program in a high level language to a program in a low level language.  So we have to create a relationship between the semantics of these languages</a:t>
            </a:r>
          </a:p>
          <a:p>
            <a:endParaRPr lang="en-US" dirty="0"/>
          </a:p>
          <a:p>
            <a:r>
              <a:rPr lang="en-US" dirty="0"/>
              <a:t>Finally, to prove compiler correctness, we have to consider all possible programs in a language. Even for small languages, this can involve concepts that are difficult to reason about like recursion, mutation,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preserve="1">
  <p:cSld name="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953763" y="1913584"/>
            <a:ext cx="7808687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953763" y="2423063"/>
            <a:ext cx="7808687" cy="339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42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ustom Sidebar" preserve="1">
  <p:cSld name="Content and Custom Sideba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861301" y="185531"/>
            <a:ext cx="4330697" cy="5819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838201" y="725914"/>
            <a:ext cx="5588279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838200" y="2423064"/>
            <a:ext cx="5588000" cy="358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2"/>
          </p:nvPr>
        </p:nvSpPr>
        <p:spPr>
          <a:xfrm>
            <a:off x="838200" y="1913584"/>
            <a:ext cx="5588000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9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, V2" preserve="1">
  <p:cSld name="Custom Layout, V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531848" y="716984"/>
            <a:ext cx="5564152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550024" y="716984"/>
            <a:ext cx="8220635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2522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, 6 or Custom" preserve="1">
  <p:cSld name="Image Gallery, 6 or 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flipH="1">
            <a:off x="3977532" y="639863"/>
            <a:ext cx="8214467" cy="52659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692936" y="3298829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>
            <a:spLocks noGrp="1"/>
          </p:cNvSpPr>
          <p:nvPr>
            <p:ph type="pic" idx="3"/>
          </p:nvPr>
        </p:nvSpPr>
        <p:spPr>
          <a:xfrm>
            <a:off x="4692937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>
            <a:spLocks noGrp="1"/>
          </p:cNvSpPr>
          <p:nvPr>
            <p:ph type="pic" idx="4"/>
          </p:nvPr>
        </p:nvSpPr>
        <p:spPr>
          <a:xfrm>
            <a:off x="7234160" y="1295447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>
            <a:spLocks noGrp="1"/>
          </p:cNvSpPr>
          <p:nvPr>
            <p:ph type="pic" idx="5"/>
          </p:nvPr>
        </p:nvSpPr>
        <p:spPr>
          <a:xfrm>
            <a:off x="9775382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>
            <a:spLocks noGrp="1"/>
          </p:cNvSpPr>
          <p:nvPr>
            <p:ph type="pic" idx="6"/>
          </p:nvPr>
        </p:nvSpPr>
        <p:spPr>
          <a:xfrm>
            <a:off x="7234158" y="3298831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>
            <a:spLocks noGrp="1"/>
          </p:cNvSpPr>
          <p:nvPr>
            <p:ph type="pic" idx="7"/>
          </p:nvPr>
        </p:nvSpPr>
        <p:spPr>
          <a:xfrm>
            <a:off x="9775381" y="3298830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02398" y="639863"/>
            <a:ext cx="3108207" cy="178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402398" y="1864659"/>
            <a:ext cx="3108207" cy="40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87340" algn="l">
              <a:lnSpc>
                <a:spcPct val="13230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Char char="•"/>
              <a:defRPr sz="1733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50394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allery, 4" preserve="1">
  <p:cSld name="Image Gallery,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0" y="533400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>
            <a:spLocks noGrp="1"/>
          </p:cNvSpPr>
          <p:nvPr>
            <p:ph type="pic" idx="2"/>
          </p:nvPr>
        </p:nvSpPr>
        <p:spPr>
          <a:xfrm>
            <a:off x="827040" y="2272822"/>
            <a:ext cx="2499360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3"/>
          </p:nvPr>
        </p:nvSpPr>
        <p:spPr>
          <a:xfrm>
            <a:off x="3501573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4"/>
          </p:nvPr>
        </p:nvSpPr>
        <p:spPr>
          <a:xfrm>
            <a:off x="6183721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5"/>
          </p:nvPr>
        </p:nvSpPr>
        <p:spPr>
          <a:xfrm>
            <a:off x="8856346" y="2272821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3499667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181815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88544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23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o gallery, 4" preserve="1">
  <p:cSld name="Info gallery, 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0" y="5357019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350763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6173056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86080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825436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350603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6171452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885920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34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Gallery, Custom" preserve="1">
  <p:cSld name="Info Gallery, 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0" y="1523999"/>
            <a:ext cx="12192000" cy="38330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838200" y="56207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3234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1" preserve="1">
  <p:cSld name="Background Image and Content, V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98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2" preserve="1">
  <p:cSld name="Background Image and Content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027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3" preserve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1EAE6"/>
              </a:gs>
              <a:gs pos="20000">
                <a:srgbClr val="D3E0DA"/>
              </a:gs>
              <a:gs pos="50000">
                <a:srgbClr val="7DA591"/>
              </a:gs>
              <a:gs pos="68000">
                <a:srgbClr val="4F7260"/>
              </a:gs>
              <a:gs pos="100000">
                <a:srgbClr val="4F7260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7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4" preserve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EC259"/>
              </a:gs>
              <a:gs pos="19000">
                <a:srgbClr val="D89F15">
                  <a:alpha val="74901"/>
                </a:srgbClr>
              </a:gs>
              <a:gs pos="50000">
                <a:srgbClr val="8D680E"/>
              </a:gs>
              <a:gs pos="68000">
                <a:srgbClr val="5E4509"/>
              </a:gs>
              <a:gs pos="100000">
                <a:srgbClr val="5E4509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2" preserve="1">
  <p:cSld name="Title Slide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7;p3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3"/>
          <p:cNvSpPr/>
          <p:nvPr/>
        </p:nvSpPr>
        <p:spPr>
          <a:xfrm>
            <a:off x="605071" y="1392027"/>
            <a:ext cx="5480595" cy="30667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912774" y="1460136"/>
            <a:ext cx="4865189" cy="25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75"/>
              <a:buNone/>
              <a:defRPr sz="8666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912774" y="4209858"/>
            <a:ext cx="4865189" cy="5109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2"/>
          </p:nvPr>
        </p:nvSpPr>
        <p:spPr>
          <a:xfrm>
            <a:off x="958927" y="4297814"/>
            <a:ext cx="4612283" cy="32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704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81" name="Google Shape;181;p23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3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71976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7CF3-D313-4E62-807D-483143E40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67355-EEBE-4F51-A675-DDADA63D2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2BC3-5CD7-4580-929E-CC4845D5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A561-B5CB-4296-A271-DF63D8B182D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E67E-B1F6-4073-90EB-141C0549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DD777-FD84-41C6-B965-A15D53A6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0133-214A-4C5F-B254-5BF3FD43B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9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5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082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1" name="Google Shape;201;p26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256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3" preserve="1">
  <p:cSld name="Title Slide, V3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 amt="45000"/>
          </a:blip>
          <a:srcRect l="45063" t="25956" r="45411" b="58582"/>
          <a:stretch/>
        </p:blipFill>
        <p:spPr>
          <a:xfrm>
            <a:off x="7306696" y="675003"/>
            <a:ext cx="4882203" cy="518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1"/>
            <a:ext cx="3734037" cy="2473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0" y="5856875"/>
            <a:ext cx="12192000" cy="10462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55" y="6075004"/>
            <a:ext cx="2401732" cy="61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12772" y="4397290"/>
            <a:ext cx="4612283" cy="34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867">
                <a:solidFill>
                  <a:schemeClr val="accen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912773" y="1119419"/>
            <a:ext cx="6008249" cy="309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02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75"/>
              <a:buNone/>
              <a:defRPr sz="11333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318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ay" preserve="1">
  <p:cSld name="Section Breaker Gray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5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2254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1 Image" preserve="1">
  <p:cSld name="Content and 1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11045" y="2282383"/>
            <a:ext cx="6531623" cy="375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2"/>
          </p:nvPr>
        </p:nvSpPr>
        <p:spPr>
          <a:xfrm>
            <a:off x="7329661" y="1417218"/>
            <a:ext cx="4455584" cy="38549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Font typeface="Arial"/>
              <a:buNone/>
              <a:defRPr sz="1867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326317" y="1268352"/>
            <a:ext cx="4462272" cy="183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03411" y="621888"/>
            <a:ext cx="6531623" cy="6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11046" y="1772903"/>
            <a:ext cx="6531621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rgbClr val="BD8B13"/>
              </a:buClr>
              <a:buSzPts val="1200"/>
              <a:buNone/>
              <a:defRPr sz="2133" b="1" i="0">
                <a:solidFill>
                  <a:srgbClr val="BD8B1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271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Bullets" preserve="1">
  <p:cSld name="2 Column Bulle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8199" y="2087461"/>
            <a:ext cx="10515600" cy="383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910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Row Content" preserve="1">
  <p:cSld name="3 Row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681960" y="1932036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1681960" y="3390359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1681961" y="4848681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4"/>
          </p:nvPr>
        </p:nvSpPr>
        <p:spPr>
          <a:xfrm>
            <a:off x="1681961" y="2280921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5"/>
          </p:nvPr>
        </p:nvSpPr>
        <p:spPr>
          <a:xfrm>
            <a:off x="1681961" y="3736624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6"/>
          </p:nvPr>
        </p:nvSpPr>
        <p:spPr>
          <a:xfrm>
            <a:off x="1681961" y="5205736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1510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 preserve="1">
  <p:cSld name="2 Column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8382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3"/>
          </p:nvPr>
        </p:nvSpPr>
        <p:spPr>
          <a:xfrm>
            <a:off x="67818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4"/>
          </p:nvPr>
        </p:nvSpPr>
        <p:spPr>
          <a:xfrm>
            <a:off x="67818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9"/>
          <p:cNvCxnSpPr/>
          <p:nvPr/>
        </p:nvCxnSpPr>
        <p:spPr>
          <a:xfrm rot="-5400000">
            <a:off x="4754881" y="39622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6503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" preserve="1">
  <p:cSld name="3 Column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2"/>
          </p:nvPr>
        </p:nvSpPr>
        <p:spPr>
          <a:xfrm>
            <a:off x="83820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3"/>
          </p:nvPr>
        </p:nvSpPr>
        <p:spPr>
          <a:xfrm>
            <a:off x="472037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4"/>
          </p:nvPr>
        </p:nvSpPr>
        <p:spPr>
          <a:xfrm>
            <a:off x="8608767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5"/>
          </p:nvPr>
        </p:nvSpPr>
        <p:spPr>
          <a:xfrm>
            <a:off x="4708130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6"/>
          </p:nvPr>
        </p:nvSpPr>
        <p:spPr>
          <a:xfrm>
            <a:off x="8578059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10"/>
          <p:cNvCxnSpPr/>
          <p:nvPr/>
        </p:nvCxnSpPr>
        <p:spPr>
          <a:xfrm rot="-5400000">
            <a:off x="28117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10"/>
          <p:cNvCxnSpPr/>
          <p:nvPr/>
        </p:nvCxnSpPr>
        <p:spPr>
          <a:xfrm rot="-5400000">
            <a:off x="66979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8947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 u="none" strike="noStrike" cap="none">
                <a:solidFill>
                  <a:srgbClr val="89928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67737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3F41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384252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web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MC.2006.12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45/1538788.1538814" TargetMode="External"/><Relationship Id="rId4" Type="http://schemas.openxmlformats.org/officeDocument/2006/relationships/hyperlink" Target="https://doi.org/10.1016/S0049-237X(08)70203-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390E-74A5-4E49-AB17-E1219E12C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Verifying Correctness of a Chez Scheme compiler pass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4411-B437-4D69-AF1D-618B44C33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Master’s Thesis Presentation by Ian Atol</a:t>
            </a:r>
          </a:p>
        </p:txBody>
      </p:sp>
    </p:spTree>
    <p:extLst>
      <p:ext uri="{BB962C8B-B14F-4D97-AF65-F5344CB8AC3E}">
        <p14:creationId xmlns:p14="http://schemas.microsoft.com/office/powerpoint/2010/main" val="20704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Trust, but verify (our compilers)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66654"/>
            <a:ext cx="9925882" cy="29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0E7E-8B8B-46B5-A15B-47431753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aren’t all our compilers proven correct?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FF1A-1336-41F1-BA64-7D856EB9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buFont typeface="+mj-lt"/>
              <a:buAutoNum type="arabicPeriod"/>
            </a:pPr>
            <a:r>
              <a:rPr lang="en-US" sz="2800" dirty="0"/>
              <a:t>Compilers are big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Multiple languages involved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Consider ALL possible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67215-FCD7-405B-85ED-CB5BCCA0F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70594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" y="2050466"/>
            <a:ext cx="12191848" cy="32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C4E-968D-4350-9AB5-8AE19FB76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6" y="2218246"/>
            <a:ext cx="1736621" cy="27907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DAB675-CDD1-4164-B5F7-27B38D54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025" y="2519068"/>
            <a:ext cx="2189110" cy="218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09DD6-D25D-49A2-B9AC-86ABC95D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279" y="2177081"/>
            <a:ext cx="3155441" cy="31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17882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961F18-4A6E-47AF-B562-4F824A69D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8430"/>
          <a:stretch/>
        </p:blipFill>
        <p:spPr>
          <a:xfrm>
            <a:off x="0" y="1368687"/>
            <a:ext cx="5618049" cy="4908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McCarthy, Painter 1967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D19-843D-49DD-98E4-847C5733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22" y="2891676"/>
            <a:ext cx="7021433" cy="20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VLISP 1995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601F9-1096-4835-8BE1-D18ECC0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"/>
          <a:stretch/>
        </p:blipFill>
        <p:spPr>
          <a:xfrm>
            <a:off x="5587651" y="410488"/>
            <a:ext cx="3778786" cy="577548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549F26-A2D5-48F6-8DCE-115530F4C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5" y="1943301"/>
            <a:ext cx="3024937" cy="29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Correctness Proofs are Complex!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3F21F-6382-45B7-80E9-BC4CFF5A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23"/>
          <a:stretch/>
        </p:blipFill>
        <p:spPr>
          <a:xfrm>
            <a:off x="2428875" y="1687850"/>
            <a:ext cx="7334249" cy="4663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D44E7-CE5A-456D-895A-F2F8B4E00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5" t="48514" r="7554"/>
          <a:stretch/>
        </p:blipFill>
        <p:spPr>
          <a:xfrm>
            <a:off x="9547123" y="3950178"/>
            <a:ext cx="2644877" cy="24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Solution: Mechanization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BB36E-99B0-499A-8B5F-38DE160D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014537"/>
            <a:ext cx="69342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de Bruijn 1968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9261C-F39B-445B-9CC5-DBB8C9C43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260404" y="1521846"/>
            <a:ext cx="4931596" cy="475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CC84F-6248-4FAF-A6D0-8010A3C5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2548"/>
            <a:ext cx="5353050" cy="231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AB35-7E58-4AAE-9496-871F3F53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96" y="4743434"/>
            <a:ext cx="5391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0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Automath</a:t>
            </a:r>
            <a:r>
              <a:rPr lang="en-US" dirty="0"/>
              <a:t> and Intuitionistic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7C5E-C437-4A32-BD55-AA199DF5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30" y="2927503"/>
            <a:ext cx="2295525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5686-7A4F-46DB-AA74-F059BD99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95" y="2170338"/>
            <a:ext cx="3914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Girard 1972, Martin-L</a:t>
            </a:r>
            <a:r>
              <a:rPr lang="az-Cyrl-AZ" dirty="0"/>
              <a:t>ӧ</a:t>
            </a:r>
            <a:r>
              <a:rPr lang="en-US" dirty="0"/>
              <a:t>f ~1980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21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6DBA-BAF5-437B-855C-8B7DD867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23"/>
          <a:stretch/>
        </p:blipFill>
        <p:spPr>
          <a:xfrm>
            <a:off x="267945" y="1521846"/>
            <a:ext cx="4533900" cy="473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87165-79F2-4DF4-B5D5-F6A45FA64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15" b="17292"/>
          <a:stretch/>
        </p:blipFill>
        <p:spPr>
          <a:xfrm>
            <a:off x="6064018" y="2588964"/>
            <a:ext cx="5860037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Coquand</a:t>
            </a:r>
            <a:r>
              <a:rPr lang="en-US" dirty="0"/>
              <a:t> 1988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1465-B21E-4599-97EE-4A5F5F74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30" y="1655503"/>
            <a:ext cx="4962525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FAF82-40A5-4F1A-B07F-DD612974A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85"/>
          <a:stretch/>
        </p:blipFill>
        <p:spPr>
          <a:xfrm>
            <a:off x="0" y="1521846"/>
            <a:ext cx="5260448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Coq ~1980s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2DA1B-AD3F-4426-B49A-9CAE82E4C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60" y="3362199"/>
            <a:ext cx="1439034" cy="2312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FB1B8-B6C3-4EF8-BB80-78F8B9D9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78" y="2490405"/>
            <a:ext cx="693420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E393C-D054-4B9F-87FE-65E28E8BE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3" t="57686" r="81581" b="15145"/>
          <a:stretch/>
        </p:blipFill>
        <p:spPr>
          <a:xfrm rot="920885">
            <a:off x="9772000" y="1824660"/>
            <a:ext cx="1092419" cy="146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7C76F5-C34F-4410-BF2C-AAAAD66D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95126">
            <a:off x="8064009" y="1867312"/>
            <a:ext cx="11049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CompCert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24</a:t>
            </a:fld>
            <a:endParaRPr kern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574435-C7F2-4204-8ADF-1E8E61E2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59" y="3932327"/>
            <a:ext cx="12004714" cy="241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AD36D-6EF7-4D01-86C3-1E729A3B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791" y="1756567"/>
            <a:ext cx="75914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Other Compiler Verification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25</a:t>
            </a:fld>
            <a:endParaRPr kern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DC047D-B9CC-4EC9-8664-CA2C6DF5C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70" y="4125116"/>
            <a:ext cx="4569246" cy="14341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D14A69-6881-4C1A-AA75-E6022FCF1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26" y="1727303"/>
            <a:ext cx="1849569" cy="219235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9F88D42-6A31-4C90-B39D-A40CCC43D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707181"/>
            <a:ext cx="2536262" cy="25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2694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1978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66BE2-5565-454F-96D1-2BA0F491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97" y="2514989"/>
            <a:ext cx="1400609" cy="203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71151-CE6E-462C-BFAB-D702CF74A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/>
          <a:stretch/>
        </p:blipFill>
        <p:spPr>
          <a:xfrm>
            <a:off x="7224622" y="2362883"/>
            <a:ext cx="3516982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4AD42-A21C-4851-9DFD-12976EB21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" b="30784"/>
          <a:stretch/>
        </p:blipFill>
        <p:spPr>
          <a:xfrm>
            <a:off x="1205630" y="1521846"/>
            <a:ext cx="4967380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2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Language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28</a:t>
            </a:fld>
            <a:endParaRPr kern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0E0F30C6-A24B-47CA-8610-D4EA8E129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"/>
          <a:stretch/>
        </p:blipFill>
        <p:spPr>
          <a:xfrm>
            <a:off x="2576385" y="1444890"/>
            <a:ext cx="2628270" cy="328439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4F8E0D8-3A2F-459E-A5A4-3725E66D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77" y="506887"/>
            <a:ext cx="2342920" cy="314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23291-B2AA-4D9B-ABA7-4DBFCE54AD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827882" y="3614408"/>
            <a:ext cx="2239400" cy="2736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87F4-1197-4770-AA63-E30A38078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6239" b="30784"/>
          <a:stretch/>
        </p:blipFill>
        <p:spPr>
          <a:xfrm>
            <a:off x="2276127" y="4055976"/>
            <a:ext cx="2239400" cy="213993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1BBB30-B27F-4161-BA38-328F62D4C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7" r="31719"/>
          <a:stretch/>
        </p:blipFill>
        <p:spPr>
          <a:xfrm>
            <a:off x="4220113" y="1521846"/>
            <a:ext cx="3327462" cy="4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Chez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210B-EE74-45EE-8676-DB94C1B0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28" y="2447031"/>
            <a:ext cx="4254521" cy="2294444"/>
          </a:xfrm>
          <a:prstGeom prst="rect">
            <a:avLst/>
          </a:prstGeom>
        </p:spPr>
      </p:pic>
      <p:pic>
        <p:nvPicPr>
          <p:cNvPr id="8" name="Picture 7" descr="A picture containing circle&#10;&#10;Description automatically generated">
            <a:extLst>
              <a:ext uri="{FF2B5EF4-FFF2-40B4-BE49-F238E27FC236}">
                <a16:creationId xmlns:a16="http://schemas.microsoft.com/office/drawing/2014/main" id="{6E707FF6-15A8-4AE1-B812-51CF84A9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34" y="1431772"/>
            <a:ext cx="3443267" cy="45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0A61-6AB2-4AD8-B83F-F4210566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Why care about compiler correctness?</a:t>
            </a:r>
          </a:p>
          <a:p>
            <a:r>
              <a:rPr lang="en-US" sz="2800" dirty="0"/>
              <a:t>Why is proving compiler correctness difficult?</a:t>
            </a:r>
          </a:p>
          <a:p>
            <a:r>
              <a:rPr lang="en-US" sz="2800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2630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The Chez Scheme Compiler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30</a:t>
            </a:fld>
            <a:endParaRPr kern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925EB-6A04-4558-8686-118CEEFE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5174"/>
            <a:ext cx="12210835" cy="23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Nanopass</a:t>
            </a:r>
            <a:r>
              <a:rPr lang="en-US" dirty="0"/>
              <a:t> Language Definition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31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27DD1-5D82-4D57-8C6A-E144069F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44" y="2418145"/>
            <a:ext cx="7550965" cy="2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2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1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73355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34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4FF69-953B-49F2-B8BC-09519FDE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78" y="1915572"/>
            <a:ext cx="8924925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AE112-02D4-4EBF-BC96-A6783098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78" y="3429000"/>
            <a:ext cx="78390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A98D-FB6B-4156-AA6D-E3EFA5FA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582419"/>
            <a:ext cx="6099520" cy="40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9F9A6-DFD4-40E4-B7C9-99FD1751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41" y="1521846"/>
            <a:ext cx="4522786" cy="10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36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58C74-AC5B-4D6D-A2E7-B18664CE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9042"/>
            <a:ext cx="3486150" cy="1285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67217-62EB-4DAC-9C2E-AEE782068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50" y="1669042"/>
            <a:ext cx="4915666" cy="45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37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Deterministic 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</a:t>
            </a:r>
            <a:r>
              <a:rPr lang="en-US" sz="2800" kern="0" dirty="0">
                <a:solidFill>
                  <a:schemeClr val="accent1"/>
                </a:solidFill>
              </a:rPr>
              <a:t> is a simulation relation</a:t>
            </a:r>
          </a:p>
          <a:p>
            <a:pPr marL="215895"/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 </a:t>
            </a:r>
            <a:r>
              <a:rPr lang="en-US" sz="2800" kern="0" dirty="0">
                <a:solidFill>
                  <a:schemeClr val="accent1"/>
                </a:solidFill>
              </a:rPr>
              <a:t>is semantic preserving</a:t>
            </a:r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92914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Validation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Coq</a:t>
            </a:r>
          </a:p>
          <a:p>
            <a:pPr marL="215895"/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Racket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61059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Formalizing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all around us - ubiquitous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5D52BA-8E6C-42EE-A277-FE0ECA0F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10" y="1724365"/>
            <a:ext cx="4206905" cy="40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BFCA-34CB-462F-8205-1F3C99E3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872BD-A8E7-4150-9274-44D6BE43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K. Sandler, L. Ohrstrom, L. Moy, and R. </a:t>
            </a:r>
            <a:r>
              <a:rPr lang="en-US" sz="1000" dirty="0" err="1">
                <a:effectLst/>
                <a:latin typeface="+mn-lt"/>
              </a:rPr>
              <a:t>McVay</a:t>
            </a:r>
            <a:r>
              <a:rPr lang="en-US" sz="1000" dirty="0">
                <a:effectLst/>
                <a:latin typeface="+mn-lt"/>
              </a:rPr>
              <a:t>, “Killed by code: Software transparency in implantable medical devices,” </a:t>
            </a:r>
            <a:r>
              <a:rPr lang="en-US" sz="1000" i="1" dirty="0">
                <a:effectLst/>
                <a:latin typeface="+mn-lt"/>
              </a:rPr>
              <a:t>Software Freedom Law Center</a:t>
            </a:r>
            <a:r>
              <a:rPr lang="en-US" sz="1000" dirty="0">
                <a:effectLst/>
                <a:latin typeface="+mn-lt"/>
              </a:rPr>
              <a:t>, pp. 308–319, 2010.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I. Lee </a:t>
            </a:r>
            <a:r>
              <a:rPr lang="en-US" sz="1000" i="1" dirty="0">
                <a:effectLst/>
                <a:latin typeface="+mn-lt"/>
              </a:rPr>
              <a:t>et al.</a:t>
            </a:r>
            <a:r>
              <a:rPr lang="en-US" sz="1000" dirty="0">
                <a:effectLst/>
                <a:latin typeface="+mn-lt"/>
              </a:rPr>
              <a:t>, “High-confidence medical device software and systems,” </a:t>
            </a:r>
            <a:r>
              <a:rPr lang="en-US" sz="1000" i="1" dirty="0">
                <a:effectLst/>
                <a:latin typeface="+mn-lt"/>
              </a:rPr>
              <a:t>Computer</a:t>
            </a:r>
            <a:r>
              <a:rPr lang="en-US" sz="1000" dirty="0">
                <a:effectLst/>
                <a:latin typeface="+mn-lt"/>
              </a:rPr>
              <a:t>, vol. 39, no. 4, pp. 33–38, 2006,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3"/>
              </a:rPr>
              <a:t>10.1109/MC.2006.127</a:t>
            </a:r>
            <a:r>
              <a:rPr lang="en-US" sz="1000" dirty="0">
                <a:effectLst/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 </a:t>
            </a:r>
            <a:r>
              <a:rPr lang="en-US" sz="1000" dirty="0" err="1">
                <a:effectLst/>
                <a:latin typeface="+mn-lt"/>
              </a:rPr>
              <a:t>Mccarthy</a:t>
            </a:r>
            <a:r>
              <a:rPr lang="en-US" sz="1000" dirty="0">
                <a:effectLst/>
                <a:latin typeface="+mn-lt"/>
              </a:rPr>
              <a:t> and J. Painter, “Correctness of a compiler for arithmetic expressions,” 1967, pp. 33–41.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N. G. de Bruijn, “A Survey of the Project </a:t>
            </a:r>
            <a:r>
              <a:rPr lang="en-US" sz="1000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**Reprinted from: Seldin, J. P. and Hindley, J. R., eds., To H. B. Curry: Essays on Combinatory Logic, Lambda Calculus and Formalism, p. 579-606, by courtesy of Academic Press Inc., Orlando.,” in </a:t>
            </a:r>
            <a:r>
              <a:rPr lang="en-US" sz="1000" i="1" dirty="0">
                <a:effectLst/>
                <a:latin typeface="+mn-lt"/>
              </a:rPr>
              <a:t>Selected Papers on </a:t>
            </a:r>
            <a:r>
              <a:rPr lang="en-US" sz="1000" i="1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, vol. 133, R. P. </a:t>
            </a:r>
            <a:r>
              <a:rPr lang="en-US" sz="1000" dirty="0" err="1">
                <a:effectLst/>
                <a:latin typeface="+mn-lt"/>
              </a:rPr>
              <a:t>Nederpelt</a:t>
            </a:r>
            <a:r>
              <a:rPr lang="en-US" sz="1000" dirty="0">
                <a:effectLst/>
                <a:latin typeface="+mn-lt"/>
              </a:rPr>
              <a:t>, J. H. </a:t>
            </a:r>
            <a:r>
              <a:rPr lang="en-US" sz="1000" dirty="0" err="1">
                <a:effectLst/>
                <a:latin typeface="+mn-lt"/>
              </a:rPr>
              <a:t>Geuvers</a:t>
            </a:r>
            <a:r>
              <a:rPr lang="en-US" sz="1000" dirty="0">
                <a:effectLst/>
                <a:latin typeface="+mn-lt"/>
              </a:rPr>
              <a:t>, and R. C. de </a:t>
            </a:r>
            <a:r>
              <a:rPr lang="en-US" sz="1000" dirty="0" err="1">
                <a:effectLst/>
                <a:latin typeface="+mn-lt"/>
              </a:rPr>
              <a:t>Vrijer</a:t>
            </a:r>
            <a:r>
              <a:rPr lang="en-US" sz="1000" dirty="0">
                <a:effectLst/>
                <a:latin typeface="+mn-lt"/>
              </a:rPr>
              <a:t>, Eds. Elsevier, 1994, pp. 141–161.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4"/>
              </a:rPr>
              <a:t>10.1016/S0049-237X(08)70203-9</a:t>
            </a:r>
            <a:r>
              <a:rPr lang="en-US" sz="1000" dirty="0"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J.-Y. Girard, “</a:t>
            </a:r>
            <a:r>
              <a:rPr lang="en-US" sz="1000" dirty="0" err="1">
                <a:effectLst/>
                <a:latin typeface="+mn-lt"/>
              </a:rPr>
              <a:t>Interprétation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fonctionnelle</a:t>
            </a:r>
            <a:r>
              <a:rPr lang="en-US" sz="1000" dirty="0">
                <a:effectLst/>
                <a:latin typeface="+mn-lt"/>
              </a:rPr>
              <a:t> et </a:t>
            </a:r>
            <a:r>
              <a:rPr lang="en-US" sz="1000" dirty="0" err="1">
                <a:effectLst/>
                <a:latin typeface="+mn-lt"/>
              </a:rPr>
              <a:t>élimination</a:t>
            </a:r>
            <a:r>
              <a:rPr lang="en-US" sz="1000" dirty="0">
                <a:effectLst/>
                <a:latin typeface="+mn-lt"/>
              </a:rPr>
              <a:t> des </a:t>
            </a:r>
            <a:r>
              <a:rPr lang="en-US" sz="1000" dirty="0" err="1">
                <a:effectLst/>
                <a:latin typeface="+mn-lt"/>
              </a:rPr>
              <a:t>coupures</a:t>
            </a:r>
            <a:r>
              <a:rPr lang="en-US" sz="1000" dirty="0">
                <a:effectLst/>
                <a:latin typeface="+mn-lt"/>
              </a:rPr>
              <a:t> de </a:t>
            </a:r>
            <a:r>
              <a:rPr lang="en-US" sz="1000" dirty="0" err="1">
                <a:effectLst/>
                <a:latin typeface="+mn-lt"/>
              </a:rPr>
              <a:t>l’arithmétique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d’ordre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supérieur</a:t>
            </a:r>
            <a:r>
              <a:rPr lang="en-US" sz="1000" dirty="0">
                <a:effectLst/>
                <a:latin typeface="+mn-lt"/>
              </a:rPr>
              <a:t>,” PhD Thesis, </a:t>
            </a:r>
            <a:r>
              <a:rPr lang="en-US" sz="1000" dirty="0" err="1">
                <a:effectLst/>
                <a:latin typeface="+mn-lt"/>
              </a:rPr>
              <a:t>Éditeur</a:t>
            </a:r>
            <a:r>
              <a:rPr lang="en-US" sz="1000" dirty="0">
                <a:effectLst/>
                <a:latin typeface="+mn-lt"/>
              </a:rPr>
              <a:t> inconnu, 1972.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P. Martin-</a:t>
            </a:r>
            <a:r>
              <a:rPr lang="en-US" sz="1000" dirty="0" err="1">
                <a:effectLst/>
                <a:latin typeface="+mn-lt"/>
              </a:rPr>
              <a:t>Löf</a:t>
            </a:r>
            <a:r>
              <a:rPr lang="en-US" sz="1000" dirty="0">
                <a:effectLst/>
                <a:latin typeface="+mn-lt"/>
              </a:rPr>
              <a:t>, “An intuitionistic theory of types,” </a:t>
            </a:r>
            <a:r>
              <a:rPr lang="en-US" sz="1000" i="1" dirty="0">
                <a:effectLst/>
                <a:latin typeface="+mn-lt"/>
              </a:rPr>
              <a:t>Twenty-five years of constructive type theory</a:t>
            </a:r>
            <a:r>
              <a:rPr lang="en-US" sz="1000" dirty="0">
                <a:effectLst/>
                <a:latin typeface="+mn-lt"/>
              </a:rPr>
              <a:t>, vol. 36, pp. 127–172, 1998.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T. </a:t>
            </a:r>
            <a:r>
              <a:rPr lang="en-US" sz="1000" dirty="0" err="1">
                <a:effectLst/>
                <a:latin typeface="+mn-lt"/>
              </a:rPr>
              <a:t>Coquand</a:t>
            </a:r>
            <a:r>
              <a:rPr lang="en-US" sz="1000" dirty="0">
                <a:effectLst/>
                <a:latin typeface="+mn-lt"/>
              </a:rPr>
              <a:t> and G. </a:t>
            </a:r>
            <a:r>
              <a:rPr lang="en-US" sz="1000" dirty="0" err="1">
                <a:effectLst/>
                <a:latin typeface="+mn-lt"/>
              </a:rPr>
              <a:t>Huet</a:t>
            </a:r>
            <a:r>
              <a:rPr lang="en-US" sz="1000" dirty="0">
                <a:effectLst/>
                <a:latin typeface="+mn-lt"/>
              </a:rPr>
              <a:t>, “The calculus of constructions,” PhD Thesis, INRIA, 1986.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X. Leroy, “Formal Verification of a Realistic Compiler,” </a:t>
            </a:r>
            <a:r>
              <a:rPr lang="en-US" sz="1000" i="1" dirty="0" err="1">
                <a:effectLst/>
                <a:latin typeface="+mn-lt"/>
              </a:rPr>
              <a:t>Commun</a:t>
            </a:r>
            <a:r>
              <a:rPr lang="en-US" sz="1000" i="1" dirty="0">
                <a:effectLst/>
                <a:latin typeface="+mn-lt"/>
              </a:rPr>
              <a:t>. ACM</a:t>
            </a:r>
            <a:r>
              <a:rPr lang="en-US" sz="1000" dirty="0">
                <a:effectLst/>
                <a:latin typeface="+mn-lt"/>
              </a:rPr>
              <a:t>, vol. 52, no. 7, pp. 107–115, Jul. 2009,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5"/>
              </a:rPr>
              <a:t>10.1145/1538788.1538814</a:t>
            </a:r>
            <a:r>
              <a:rPr lang="en-US" sz="1000" dirty="0">
                <a:effectLst/>
                <a:latin typeface="+mn-lt"/>
              </a:rPr>
              <a:t>.</a:t>
            </a:r>
            <a:endParaRPr lang="en-US" sz="1000" dirty="0"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G. L. Steele Jr and G. J. Sussman, “The Revised Report on SCHEME: A Dialect of LISP.,” MASSACHUSETTS INST OF TECH CAMBRIDGE ARTIFICIAL IN℡LIGENCE LAB, 1978.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1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4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215895" indent="0">
              <a:spcBef>
                <a:spcPts val="0"/>
              </a:spcBef>
              <a:buNone/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AF67-D282-4E73-9C8F-243BF0DC8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84626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Software ubiquity means software significance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</a:t>
            </a:fld>
            <a:endParaRPr kern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7876C-BC68-4073-9E92-D029ECE8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93" y="1816808"/>
            <a:ext cx="4192419" cy="41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1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EE0D-A8CB-4228-AD5B-C9BC44FC4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/>
              </a:rPr>
              <a:t>In 2011, 24% of medical device recalls were due to faulty software, and this number is increasing because of increasing complexity of devices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F3A577-4E9A-4E61-9C6A-301983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imperfect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3432-0FD3-40FB-B792-121DA8D7C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</a:t>
            </a:fld>
            <a:endParaRPr kern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254BA2-DC40-45DB-9582-C380EEA06F80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r="11463"/>
          <a:stretch>
            <a:fillRect/>
          </a:stretch>
        </p:blipFill>
        <p:spPr bwMode="auto">
          <a:xfrm>
            <a:off x="7325371" y="1206188"/>
            <a:ext cx="4598684" cy="397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One approach to errors –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4E810-025E-41F6-B2E7-8184AADF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86" y="2237362"/>
            <a:ext cx="3153029" cy="2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A critical assumption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9" y="1849081"/>
            <a:ext cx="9925882" cy="31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Minimizing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03775"/>
            <a:ext cx="9925882" cy="3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13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</TotalTime>
  <Words>2332</Words>
  <Application>Microsoft Office PowerPoint</Application>
  <PresentationFormat>Widescreen</PresentationFormat>
  <Paragraphs>327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Lato</vt:lpstr>
      <vt:lpstr>Muli</vt:lpstr>
      <vt:lpstr>Source Sans Pro</vt:lpstr>
      <vt:lpstr>Source Sans Pro Light</vt:lpstr>
      <vt:lpstr>1_Office Theme</vt:lpstr>
      <vt:lpstr>Office Theme</vt:lpstr>
      <vt:lpstr>Verifying Correctness of a Chez Scheme compiler pass</vt:lpstr>
      <vt:lpstr>Outline</vt:lpstr>
      <vt:lpstr>Introduction</vt:lpstr>
      <vt:lpstr>Software is all around us - ubiquitous</vt:lpstr>
      <vt:lpstr>Software ubiquity means software significance</vt:lpstr>
      <vt:lpstr>Software is imperfect</vt:lpstr>
      <vt:lpstr>One approach to errors – Static Analysis</vt:lpstr>
      <vt:lpstr>A critical assumption</vt:lpstr>
      <vt:lpstr>Minimizing assumptions</vt:lpstr>
      <vt:lpstr>Trust, but verify (our compilers)</vt:lpstr>
      <vt:lpstr>Why aren’t all our compilers proven correct?</vt:lpstr>
      <vt:lpstr>This project</vt:lpstr>
      <vt:lpstr>This project</vt:lpstr>
      <vt:lpstr>Background</vt:lpstr>
      <vt:lpstr>McCarthy, Painter 1967</vt:lpstr>
      <vt:lpstr>VLISP 1995</vt:lpstr>
      <vt:lpstr>Correctness Proofs are Complex!</vt:lpstr>
      <vt:lpstr>Solution: Mechanization</vt:lpstr>
      <vt:lpstr>de Bruijn 1968</vt:lpstr>
      <vt:lpstr>More on Automath and Intuitionistic Logic</vt:lpstr>
      <vt:lpstr>Girard 1972, Martin-Lӧf ~1980 </vt:lpstr>
      <vt:lpstr>Coquand 1988</vt:lpstr>
      <vt:lpstr>Coq ~1980s </vt:lpstr>
      <vt:lpstr>CompCert 2009</vt:lpstr>
      <vt:lpstr>Other Compiler Verification Projects</vt:lpstr>
      <vt:lpstr>Background</vt:lpstr>
      <vt:lpstr>Scheme 1978</vt:lpstr>
      <vt:lpstr>Scheme Language Standards</vt:lpstr>
      <vt:lpstr>Chez Scheme</vt:lpstr>
      <vt:lpstr>The Chez Scheme Compiler </vt:lpstr>
      <vt:lpstr>Nanopass Language Definition Example</vt:lpstr>
      <vt:lpstr>Outline</vt:lpstr>
      <vt:lpstr>Definitions</vt:lpstr>
      <vt:lpstr>Syntax</vt:lpstr>
      <vt:lpstr>Syntax</vt:lpstr>
      <vt:lpstr>Syntax</vt:lpstr>
      <vt:lpstr>Proof</vt:lpstr>
      <vt:lpstr>Validation Frameworks</vt:lpstr>
      <vt:lpstr>Outline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Steidl</dc:creator>
  <cp:lastModifiedBy>Ian Atol</cp:lastModifiedBy>
  <cp:revision>51</cp:revision>
  <dcterms:created xsi:type="dcterms:W3CDTF">2021-05-28T17:16:09Z</dcterms:created>
  <dcterms:modified xsi:type="dcterms:W3CDTF">2021-06-04T20:26:00Z</dcterms:modified>
</cp:coreProperties>
</file>